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Caveat"/>
      <p:regular r:id="rId30"/>
      <p:bold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Inter"/>
      <p:regular r:id="rId36"/>
      <p:bold r:id="rId37"/>
    </p:embeddedFont>
    <p:embeddedFont>
      <p:font typeface="Libre Baskerville"/>
      <p:regular r:id="rId38"/>
      <p:bold r:id="rId39"/>
      <p:italic r:id="rId40"/>
    </p:embeddedFont>
    <p:embeddedFont>
      <p:font typeface="Lexen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E3375A-F357-4176-A841-4FB50FF368D9}">
  <a:tblStyle styleId="{16E3375A-F357-4176-A841-4FB50FF36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Baskerville-italic.fntdata"/><Relationship Id="rId20" Type="http://schemas.openxmlformats.org/officeDocument/2006/relationships/slide" Target="slides/slide15.xml"/><Relationship Id="rId42" Type="http://schemas.openxmlformats.org/officeDocument/2006/relationships/font" Target="fonts/Lexend-bold.fntdata"/><Relationship Id="rId41" Type="http://schemas.openxmlformats.org/officeDocument/2006/relationships/font" Target="fonts/Lexen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bold.fntdata"/><Relationship Id="rId30" Type="http://schemas.openxmlformats.org/officeDocument/2006/relationships/font" Target="fonts/Caveat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Inter-bold.fntdata"/><Relationship Id="rId14" Type="http://schemas.openxmlformats.org/officeDocument/2006/relationships/slide" Target="slides/slide9.xml"/><Relationship Id="rId36" Type="http://schemas.openxmlformats.org/officeDocument/2006/relationships/font" Target="fonts/Inter-regular.fntdata"/><Relationship Id="rId17" Type="http://schemas.openxmlformats.org/officeDocument/2006/relationships/slide" Target="slides/slide12.xml"/><Relationship Id="rId39" Type="http://schemas.openxmlformats.org/officeDocument/2006/relationships/font" Target="fonts/LibreBaskerville-bold.fntdata"/><Relationship Id="rId16" Type="http://schemas.openxmlformats.org/officeDocument/2006/relationships/slide" Target="slides/slide11.xml"/><Relationship Id="rId38" Type="http://schemas.openxmlformats.org/officeDocument/2006/relationships/font" Target="fonts/LibreBaskervill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5178bf3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0c468b18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a0c468b18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Données fournies par WSL, l’Institut Fédéral de recherches sur la forêt, la neige et le paysage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-  Mesures de stations et interpolations obtenues par les algorithmes du système Daymet (US Department of Energy/NASA)... soit beaucoup de données ! Les températures et précipitations sur chaque km² de la Suisse de 1930 à 2020.</a:t>
            </a:r>
            <a:br>
              <a:rPr lang="fr" sz="1200">
                <a:solidFill>
                  <a:schemeClr val="dk1"/>
                </a:solidFill>
              </a:rPr>
            </a:br>
            <a:r>
              <a:rPr lang="fr" sz="1200">
                <a:solidFill>
                  <a:schemeClr val="dk1"/>
                </a:solidFill>
              </a:rPr>
              <a:t>-  Une évolution des températures globale mais hétérogène : elle augmente plus dans les zones intermédiaires (entres zones froides et chaudes)</a:t>
            </a:r>
            <a:br>
              <a:rPr lang="fr" sz="1200">
                <a:solidFill>
                  <a:schemeClr val="dk1"/>
                </a:solidFill>
              </a:rPr>
            </a:br>
            <a:r>
              <a:rPr lang="fr" sz="1200">
                <a:solidFill>
                  <a:schemeClr val="dk1"/>
                </a:solidFill>
              </a:rPr>
              <a:t>-  Une répartition des précipitations changeante : moins concentrées qu’avant sur les vallées, moins régulières, des tempêtes…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0c468b18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a0c468b18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0c468b18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a0c468b18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0a20921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a0a20921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0a209214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a0a209214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b276a9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a4b276a9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5178bf3d4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a5178bf3d4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5178bf3d4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a5178bf3d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5178bf3d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a5178bf3d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7c134315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a7c134315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1.  	Campagnes de l’IFN</a:t>
            </a:r>
            <a:endParaRPr sz="12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2.  	Météo</a:t>
            </a:r>
            <a:endParaRPr sz="12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3.  	Images satellite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178bf3d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a5178bf3d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a12d7a55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a12d7a55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aa12d7a554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aa12d7a554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7c134315e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a7c134315e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7c134315e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a7c134315e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7c134315e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a7c134315e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0c468b18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a0c468b18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0c468b1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a0c468b1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5178bf3d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a5178bf3d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0c468b1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a0c468b1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3 indicateurs pour décrire l’état des forêts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5178bf3d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a5178bf3d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chemeClr val="dk1"/>
                </a:solidFill>
              </a:rPr>
              <a:t>(Plot résultats 1)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On ne peut pas se contenter d’une seule « cible » d’état général des forêts ; plusieurs facteurs dont la surface terrière (superficie et diamètre des arbres, indicateur de biomasse</a:t>
            </a:r>
            <a:r>
              <a:rPr i="1" lang="fr" sz="1200">
                <a:solidFill>
                  <a:schemeClr val="dk1"/>
                </a:solidFill>
              </a:rPr>
              <a:t>)</a:t>
            </a:r>
            <a:r>
              <a:rPr lang="fr" sz="1200">
                <a:solidFill>
                  <a:schemeClr val="dk1"/>
                </a:solidFill>
              </a:rPr>
              <a:t>, le taux de recouvrement du rajeunissement (proportion de jeunes arbres, en gros</a:t>
            </a:r>
            <a:r>
              <a:rPr i="1" lang="fr" sz="1200">
                <a:solidFill>
                  <a:schemeClr val="dk1"/>
                </a:solidFill>
              </a:rPr>
              <a:t>)</a:t>
            </a:r>
            <a:r>
              <a:rPr lang="fr" sz="1200">
                <a:solidFill>
                  <a:schemeClr val="dk1"/>
                </a:solidFill>
              </a:rPr>
              <a:t>, la croissance (augmentation du biomasse).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Des résultats obtenus grâce à une grande quantité de données ! Probants sur ST/TRR, moins sur CR, qui reste un sujet de recherches (cf plot).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0a2092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a0a2092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1.  	Campagnes de l’IFN</a:t>
            </a:r>
            <a:endParaRPr sz="12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2.  	Météo</a:t>
            </a:r>
            <a:endParaRPr sz="12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3.  	Images satellite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0a20921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a0a20921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u="sng">
                <a:solidFill>
                  <a:schemeClr val="dk1"/>
                </a:solidFill>
              </a:rPr>
              <a:t>Campagnes de l’IFN :</a:t>
            </a:r>
            <a:endParaRPr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Collecte de données par l’Inventaire Forestier National (Suisse) entre 1983 et 2017 sur 2403 parcelles (échantillons des forêts de protection).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fr" sz="1200">
                <a:solidFill>
                  <a:schemeClr val="dk1"/>
                </a:solidFill>
              </a:rPr>
              <a:t>-  Des observations à des temps différents pas toujours homogènes entre 1983 et 2017.</a:t>
            </a:r>
            <a:br>
              <a:rPr lang="fr" sz="1200">
                <a:solidFill>
                  <a:schemeClr val="dk1"/>
                </a:solidFill>
              </a:rPr>
            </a:br>
            <a:r>
              <a:rPr lang="fr" sz="1200">
                <a:solidFill>
                  <a:schemeClr val="dk1"/>
                </a:solidFill>
              </a:rPr>
              <a:t>-  Une grande quantité d’éléments descriptifs…</a:t>
            </a:r>
            <a:br>
              <a:rPr lang="fr" sz="1200">
                <a:solidFill>
                  <a:schemeClr val="dk1"/>
                </a:solidFill>
              </a:rPr>
            </a:br>
            <a:r>
              <a:rPr lang="fr" sz="1200">
                <a:solidFill>
                  <a:schemeClr val="dk1"/>
                </a:solidFill>
              </a:rPr>
              <a:t>-   … Mais néanmoins trop peu de points d’observation (seulement 4, pour une centaine d’indicateurs par parcelle).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DHiRvtARZ5N5OCs-QDz4EEzaCzBL5pnw/view" TargetMode="External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hyperlink" Target="https://ukratic-protection-forests-dashboard-home-fsgk56.streamlit.app/" TargetMode="External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www.ecorisq.org/rockfor-net-en" TargetMode="External"/><Relationship Id="rId5" Type="http://schemas.openxmlformats.org/officeDocument/2006/relationships/image" Target="../media/image18.jp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Relationship Id="rId5" Type="http://schemas.openxmlformats.org/officeDocument/2006/relationships/image" Target="../media/image2.png"/><Relationship Id="rId6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3.jpg"/><Relationship Id="rId5" Type="http://schemas.openxmlformats.org/officeDocument/2006/relationships/hyperlink" Target="https://www.yellowscan-lidar.com/" TargetMode="External"/><Relationship Id="rId6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844500" y="2225275"/>
            <a:ext cx="73518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fr" sz="32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Evaluation des données disponibles pour la prédiction de l’état des forêts de protection en Suisse</a:t>
            </a:r>
            <a:endParaRPr b="1" sz="32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Acquisition des données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2"/>
          <p:cNvSpPr/>
          <p:nvPr/>
        </p:nvSpPr>
        <p:spPr>
          <a:xfrm rot="-356113">
            <a:off x="767385" y="1199819"/>
            <a:ext cx="2048280" cy="366156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 txBox="1"/>
          <p:nvPr>
            <p:ph idx="4294967295" type="ctrTitle"/>
          </p:nvPr>
        </p:nvSpPr>
        <p:spPr>
          <a:xfrm>
            <a:off x="658249" y="1137875"/>
            <a:ext cx="8244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Données </a:t>
            </a:r>
            <a:r>
              <a:rPr b="1" lang="fr" sz="2100">
                <a:solidFill>
                  <a:srgbClr val="145774"/>
                </a:solidFill>
                <a:latin typeface="Inter"/>
                <a:ea typeface="Inter"/>
                <a:cs typeface="Inter"/>
                <a:sym typeface="Inter"/>
              </a:rPr>
              <a:t>Météo </a:t>
            </a:r>
            <a:r>
              <a:rPr lang="fr" sz="1400">
                <a:solidFill>
                  <a:srgbClr val="145774"/>
                </a:solidFill>
                <a:latin typeface="Inter"/>
                <a:ea typeface="Inter"/>
                <a:cs typeface="Inter"/>
                <a:sym typeface="Inter"/>
              </a:rPr>
              <a:t>WSL: Institut fédéral de recherches sur la forêt, la neige et le paysage</a:t>
            </a:r>
            <a:endParaRPr sz="12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1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6587075" y="73675"/>
            <a:ext cx="249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48425"/>
            <a:ext cx="3240000" cy="278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425" y="1747463"/>
            <a:ext cx="3240000" cy="278494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3697425" y="4507025"/>
            <a:ext cx="348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+3</a:t>
            </a:r>
            <a:r>
              <a:rPr lang="fr" sz="1300">
                <a:solidFill>
                  <a:schemeClr val="dk2"/>
                </a:solidFill>
              </a:rPr>
              <a:t> °C en 40 ans dans les forêts observées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10225" y="4406975"/>
            <a:ext cx="382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Des précipitations de plus en plus irrégulières, une répartition sur le territoire qui évolue</a:t>
            </a:r>
            <a:endParaRPr sz="1300"/>
          </a:p>
        </p:txBody>
      </p:sp>
      <p:sp>
        <p:nvSpPr>
          <p:cNvPr id="156" name="Google Shape;156;p22"/>
          <p:cNvSpPr/>
          <p:nvPr/>
        </p:nvSpPr>
        <p:spPr>
          <a:xfrm rot="-356209">
            <a:off x="7298672" y="3267569"/>
            <a:ext cx="1595256" cy="260304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6808875" y="2380250"/>
            <a:ext cx="23454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15955"/>
                </a:solidFill>
              </a:rPr>
              <a:t>Mesures</a:t>
            </a:r>
            <a:r>
              <a:rPr b="1" lang="fr" sz="1300">
                <a:solidFill>
                  <a:srgbClr val="015955"/>
                </a:solidFill>
              </a:rPr>
              <a:t> </a:t>
            </a:r>
            <a:r>
              <a:rPr lang="fr" sz="1300">
                <a:solidFill>
                  <a:schemeClr val="dk2"/>
                </a:solidFill>
              </a:rPr>
              <a:t>et interpolations des</a:t>
            </a:r>
            <a:r>
              <a:rPr lang="fr" sz="1200">
                <a:solidFill>
                  <a:schemeClr val="dk2"/>
                </a:solidFill>
              </a:rPr>
              <a:t> </a:t>
            </a:r>
            <a:r>
              <a:rPr lang="fr" sz="1300">
                <a:solidFill>
                  <a:schemeClr val="dk2"/>
                </a:solidFill>
              </a:rPr>
              <a:t>algorithmes Daymet, de</a:t>
            </a:r>
            <a:r>
              <a:rPr lang="fr" sz="1200">
                <a:solidFill>
                  <a:schemeClr val="dk2"/>
                </a:solidFill>
              </a:rPr>
              <a:t> </a:t>
            </a:r>
            <a:r>
              <a:rPr b="1" lang="fr" sz="1300">
                <a:solidFill>
                  <a:srgbClr val="B45F06"/>
                </a:solidFill>
              </a:rPr>
              <a:t>1930 à 2020</a:t>
            </a:r>
            <a:r>
              <a:rPr b="1" lang="fr">
                <a:solidFill>
                  <a:srgbClr val="B45F06"/>
                </a:solidFill>
              </a:rPr>
              <a:t> </a:t>
            </a:r>
            <a:r>
              <a:rPr lang="fr" sz="1300">
                <a:solidFill>
                  <a:schemeClr val="dk2"/>
                </a:solidFill>
              </a:rPr>
              <a:t>par carrés de 1x1km.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Soit </a:t>
            </a:r>
            <a:r>
              <a:rPr b="1" lang="fr" sz="1300">
                <a:solidFill>
                  <a:schemeClr val="dk2"/>
                </a:solidFill>
              </a:rPr>
              <a:t>100 millions</a:t>
            </a:r>
            <a:r>
              <a:rPr lang="fr" sz="1300">
                <a:solidFill>
                  <a:schemeClr val="dk2"/>
                </a:solidFill>
              </a:rPr>
              <a:t> </a:t>
            </a:r>
            <a:r>
              <a:rPr b="1" lang="fr" sz="1300">
                <a:solidFill>
                  <a:schemeClr val="dk2"/>
                </a:solidFill>
              </a:rPr>
              <a:t>de lignes</a:t>
            </a:r>
            <a:r>
              <a:rPr lang="fr" sz="1300">
                <a:solidFill>
                  <a:schemeClr val="dk2"/>
                </a:solidFill>
              </a:rPr>
              <a:t> par an !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 rot="-355896">
            <a:off x="5478242" y="2940950"/>
            <a:ext cx="3056867" cy="1826151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Acquisition des données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/>
          <p:nvPr/>
        </p:nvSpPr>
        <p:spPr>
          <a:xfrm rot="-356183">
            <a:off x="762472" y="1104742"/>
            <a:ext cx="2378555" cy="44427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 txBox="1"/>
          <p:nvPr>
            <p:ph idx="4294967295" type="ctrTitle"/>
          </p:nvPr>
        </p:nvSpPr>
        <p:spPr>
          <a:xfrm>
            <a:off x="745900" y="1080800"/>
            <a:ext cx="647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Données </a:t>
            </a:r>
            <a:r>
              <a:rPr b="1" lang="fr" sz="2100">
                <a:solidFill>
                  <a:srgbClr val="B45F06"/>
                </a:solidFill>
                <a:latin typeface="Inter"/>
                <a:ea typeface="Inter"/>
                <a:cs typeface="Inter"/>
                <a:sym typeface="Inter"/>
              </a:rPr>
              <a:t>Satellites</a:t>
            </a:r>
            <a:endParaRPr sz="1900">
              <a:solidFill>
                <a:srgbClr val="B45F0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1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75" y="1670826"/>
            <a:ext cx="2133226" cy="2133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5715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23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02825" y="2581675"/>
            <a:ext cx="2004525" cy="2015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57150">
              <a:srgbClr val="000000">
                <a:alpha val="50000"/>
              </a:srgbClr>
            </a:outerShdw>
          </a:effectLst>
        </p:spPr>
      </p:pic>
      <p:sp>
        <p:nvSpPr>
          <p:cNvPr id="170" name="Google Shape;170;p23"/>
          <p:cNvSpPr txBox="1"/>
          <p:nvPr/>
        </p:nvSpPr>
        <p:spPr>
          <a:xfrm>
            <a:off x="3568350" y="2961232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Satellites</a:t>
            </a:r>
            <a:endParaRPr sz="16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LANDSAT 5</a:t>
            </a:r>
            <a:endParaRPr sz="16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&amp; LANDSAT 7</a:t>
            </a:r>
            <a:endParaRPr sz="16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NASA)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434343"/>
                </a:solidFill>
              </a:rPr>
              <a:t>(pour couvrir</a:t>
            </a:r>
            <a:endParaRPr i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434343"/>
                </a:solidFill>
              </a:rPr>
              <a:t>toutes les périodes)</a:t>
            </a:r>
            <a:endParaRPr i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2271700" y="3299988"/>
            <a:ext cx="576900" cy="578700"/>
          </a:xfrm>
          <a:prstGeom prst="rect">
            <a:avLst/>
          </a:prstGeom>
          <a:solidFill>
            <a:srgbClr val="F4CCCC">
              <a:alpha val="505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281200" y="3878700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5955"/>
                </a:solidFill>
              </a:rPr>
              <a:t>200 X 200 m</a:t>
            </a:r>
            <a:endParaRPr>
              <a:solidFill>
                <a:srgbClr val="015955"/>
              </a:solidFill>
            </a:endParaRPr>
          </a:p>
        </p:txBody>
      </p:sp>
      <p:cxnSp>
        <p:nvCxnSpPr>
          <p:cNvPr id="173" name="Google Shape;173;p23"/>
          <p:cNvCxnSpPr/>
          <p:nvPr/>
        </p:nvCxnSpPr>
        <p:spPr>
          <a:xfrm flipH="1" rot="10800000">
            <a:off x="2957525" y="2025225"/>
            <a:ext cx="1414500" cy="122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3"/>
          <p:cNvSpPr txBox="1"/>
          <p:nvPr/>
        </p:nvSpPr>
        <p:spPr>
          <a:xfrm>
            <a:off x="2068100" y="3804050"/>
            <a:ext cx="10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25 X 25 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9775" y="1297600"/>
            <a:ext cx="1459638" cy="1459638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4200000" dist="76200">
              <a:srgbClr val="000000">
                <a:alpha val="50000"/>
              </a:srgbClr>
            </a:outerShdw>
          </a:effectLst>
        </p:spPr>
      </p:pic>
      <p:cxnSp>
        <p:nvCxnSpPr>
          <p:cNvPr id="176" name="Google Shape;176;p23"/>
          <p:cNvCxnSpPr/>
          <p:nvPr/>
        </p:nvCxnSpPr>
        <p:spPr>
          <a:xfrm>
            <a:off x="6324825" y="1733700"/>
            <a:ext cx="1228800" cy="21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3"/>
          <p:cNvSpPr txBox="1"/>
          <p:nvPr/>
        </p:nvSpPr>
        <p:spPr>
          <a:xfrm>
            <a:off x="6236500" y="1033538"/>
            <a:ext cx="21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Agrégation</a:t>
            </a:r>
            <a:endParaRPr b="1" i="1"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7503300" y="1733688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Moyenne</a:t>
            </a:r>
            <a:endParaRPr b="1" i="1"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etc…</a:t>
            </a:r>
            <a:endParaRPr b="1" i="1"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5916000" y="2929188"/>
            <a:ext cx="32280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15955"/>
                </a:solidFill>
              </a:rPr>
              <a:t>5 images</a:t>
            </a:r>
            <a:endParaRPr b="1" sz="1800">
              <a:solidFill>
                <a:srgbClr val="015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par parcelle et par date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chemeClr val="dk2"/>
                </a:solidFill>
              </a:rPr>
              <a:t>pour</a:t>
            </a:r>
            <a:endParaRPr b="1" i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15955"/>
                </a:solidFill>
              </a:rPr>
              <a:t>5 fonctions</a:t>
            </a:r>
            <a:endParaRPr b="1" sz="1800">
              <a:solidFill>
                <a:srgbClr val="015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de bandes spectrales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</a:rPr>
              <a:t>                   </a:t>
            </a:r>
            <a:r>
              <a:rPr b="1" lang="fr">
                <a:solidFill>
                  <a:schemeClr val="dk2"/>
                </a:solidFill>
              </a:rPr>
              <a:t> … soit </a:t>
            </a:r>
            <a:r>
              <a:rPr b="1" lang="fr" sz="1600">
                <a:solidFill>
                  <a:srgbClr val="015955"/>
                </a:solidFill>
              </a:rPr>
              <a:t>48 060</a:t>
            </a:r>
            <a:r>
              <a:rPr b="1" lang="fr">
                <a:solidFill>
                  <a:schemeClr val="dk2"/>
                </a:solidFill>
              </a:rPr>
              <a:t> images !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 rot="-356330">
            <a:off x="4713191" y="3566400"/>
            <a:ext cx="1153994" cy="364932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 rot="-355485">
            <a:off x="1462499" y="4220668"/>
            <a:ext cx="982347" cy="224094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Élaboration des modèles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/>
        </p:nvSpPr>
        <p:spPr>
          <a:xfrm rot="-355994">
            <a:off x="4203736" y="19149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24"/>
          <p:cNvGrpSpPr/>
          <p:nvPr/>
        </p:nvGrpSpPr>
        <p:grpSpPr>
          <a:xfrm>
            <a:off x="5745529" y="1281625"/>
            <a:ext cx="3305700" cy="2817050"/>
            <a:chOff x="5632317" y="1189775"/>
            <a:chExt cx="3305700" cy="2817050"/>
          </a:xfrm>
        </p:grpSpPr>
        <p:sp>
          <p:nvSpPr>
            <p:cNvPr id="191" name="Google Shape;191;p24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Modélisation prédictive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4"/>
            <p:cNvSpPr txBox="1"/>
            <p:nvPr/>
          </p:nvSpPr>
          <p:spPr>
            <a:xfrm>
              <a:off x="5876813" y="2057125"/>
              <a:ext cx="2882700" cy="19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Prédi</a:t>
              </a: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re</a:t>
              </a: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l’état des forêts  de la dernière campagne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à partir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 données satellites, climatiques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… ainsi que les données historiques.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24"/>
          <p:cNvGrpSpPr/>
          <p:nvPr/>
        </p:nvGrpSpPr>
        <p:grpSpPr>
          <a:xfrm>
            <a:off x="113213" y="1281839"/>
            <a:ext cx="3546900" cy="2225836"/>
            <a:chOff x="0" y="1189989"/>
            <a:chExt cx="3546900" cy="2225836"/>
          </a:xfrm>
        </p:grpSpPr>
        <p:sp>
          <p:nvSpPr>
            <p:cNvPr id="194" name="Google Shape;194;p24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Modélisation descriptive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4"/>
            <p:cNvSpPr txBox="1"/>
            <p:nvPr/>
          </p:nvSpPr>
          <p:spPr>
            <a:xfrm>
              <a:off x="102388" y="2057125"/>
              <a:ext cx="2368200" cy="13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Caractériser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l’état des forêts par 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l’ensemble du jeu de données (terrain, climat, satellite)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" name="Google Shape;196;p24"/>
          <p:cNvGrpSpPr/>
          <p:nvPr/>
        </p:nvGrpSpPr>
        <p:grpSpPr>
          <a:xfrm>
            <a:off x="3057417" y="1281625"/>
            <a:ext cx="3305700" cy="2817050"/>
            <a:chOff x="2944204" y="1189775"/>
            <a:chExt cx="3305700" cy="2817050"/>
          </a:xfrm>
        </p:grpSpPr>
        <p:sp>
          <p:nvSpPr>
            <p:cNvPr id="197" name="Google Shape;197;p24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Analyse corrélative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4"/>
            <p:cNvSpPr txBox="1"/>
            <p:nvPr/>
          </p:nvSpPr>
          <p:spPr>
            <a:xfrm>
              <a:off x="3017063" y="2057125"/>
              <a:ext cx="2679000" cy="19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Inspect</a:t>
              </a: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er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 représentativité des données satellites par rapport aux données terrain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9" name="Google Shape;199;p24"/>
          <p:cNvSpPr txBox="1"/>
          <p:nvPr/>
        </p:nvSpPr>
        <p:spPr>
          <a:xfrm>
            <a:off x="934625" y="3568250"/>
            <a:ext cx="7551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Pour ces </a:t>
            </a:r>
            <a:r>
              <a:rPr b="1" lang="fr" sz="1600">
                <a:solidFill>
                  <a:srgbClr val="155B54"/>
                </a:solidFill>
              </a:rPr>
              <a:t>3</a:t>
            </a:r>
            <a:r>
              <a:rPr b="1" lang="fr">
                <a:solidFill>
                  <a:schemeClr val="dk2"/>
                </a:solidFill>
              </a:rPr>
              <a:t> objectifs, élaboration de plus de </a:t>
            </a:r>
            <a:r>
              <a:rPr b="1" lang="fr" sz="1600">
                <a:solidFill>
                  <a:srgbClr val="155B54"/>
                </a:solidFill>
              </a:rPr>
              <a:t>35 modèles </a:t>
            </a:r>
            <a:r>
              <a:rPr b="1" lang="fr">
                <a:solidFill>
                  <a:schemeClr val="dk2"/>
                </a:solidFill>
              </a:rPr>
              <a:t>en Machine Learning Supervisé (dont Deep Learning) avec de multiples approches comparatives…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Exemples :</a:t>
            </a:r>
            <a:r>
              <a:rPr lang="fr">
                <a:solidFill>
                  <a:schemeClr val="dk2"/>
                </a:solidFill>
              </a:rPr>
              <a:t> </a:t>
            </a:r>
            <a:r>
              <a:rPr i="1" lang="fr">
                <a:solidFill>
                  <a:schemeClr val="dk2"/>
                </a:solidFill>
              </a:rPr>
              <a:t>avec</a:t>
            </a:r>
            <a:r>
              <a:rPr lang="fr">
                <a:solidFill>
                  <a:schemeClr val="dk2"/>
                </a:solidFill>
              </a:rPr>
              <a:t> ou </a:t>
            </a:r>
            <a:r>
              <a:rPr i="1" lang="fr">
                <a:solidFill>
                  <a:schemeClr val="dk2"/>
                </a:solidFill>
              </a:rPr>
              <a:t>sans</a:t>
            </a:r>
            <a:r>
              <a:rPr lang="fr">
                <a:solidFill>
                  <a:schemeClr val="dk2"/>
                </a:solidFill>
              </a:rPr>
              <a:t> notion de </a:t>
            </a:r>
            <a:r>
              <a:rPr b="1" lang="fr">
                <a:solidFill>
                  <a:srgbClr val="249C90"/>
                </a:solidFill>
              </a:rPr>
              <a:t>temps</a:t>
            </a:r>
            <a:r>
              <a:rPr lang="fr">
                <a:solidFill>
                  <a:srgbClr val="155B54"/>
                </a:solidFill>
              </a:rPr>
              <a:t>, </a:t>
            </a:r>
            <a:r>
              <a:rPr i="1" lang="fr">
                <a:solidFill>
                  <a:srgbClr val="155B54"/>
                </a:solidFill>
              </a:rPr>
              <a:t>avec</a:t>
            </a:r>
            <a:r>
              <a:rPr lang="fr">
                <a:solidFill>
                  <a:srgbClr val="155B54"/>
                </a:solidFill>
              </a:rPr>
              <a:t> ou </a:t>
            </a:r>
            <a:r>
              <a:rPr i="1" lang="fr">
                <a:solidFill>
                  <a:srgbClr val="155B54"/>
                </a:solidFill>
              </a:rPr>
              <a:t>sans</a:t>
            </a:r>
            <a:r>
              <a:rPr lang="fr">
                <a:solidFill>
                  <a:srgbClr val="155B54"/>
                </a:solidFill>
              </a:rPr>
              <a:t> </a:t>
            </a:r>
            <a:r>
              <a:rPr b="1" lang="fr">
                <a:solidFill>
                  <a:srgbClr val="B45F06"/>
                </a:solidFill>
              </a:rPr>
              <a:t>données satellites</a:t>
            </a:r>
            <a:r>
              <a:rPr lang="fr">
                <a:solidFill>
                  <a:srgbClr val="155B54"/>
                </a:solidFill>
              </a:rPr>
              <a:t>, </a:t>
            </a:r>
            <a:r>
              <a:rPr i="1" lang="fr">
                <a:solidFill>
                  <a:srgbClr val="155B54"/>
                </a:solidFill>
              </a:rPr>
              <a:t>avec</a:t>
            </a:r>
            <a:r>
              <a:rPr lang="fr">
                <a:solidFill>
                  <a:srgbClr val="155B54"/>
                </a:solidFill>
              </a:rPr>
              <a:t> ou </a:t>
            </a:r>
            <a:r>
              <a:rPr i="1" lang="fr">
                <a:solidFill>
                  <a:srgbClr val="155B54"/>
                </a:solidFill>
              </a:rPr>
              <a:t>sans</a:t>
            </a:r>
            <a:r>
              <a:rPr lang="fr">
                <a:solidFill>
                  <a:srgbClr val="155B54"/>
                </a:solidFill>
              </a:rPr>
              <a:t> </a:t>
            </a:r>
            <a:r>
              <a:rPr b="1" lang="fr">
                <a:solidFill>
                  <a:srgbClr val="85200C"/>
                </a:solidFill>
              </a:rPr>
              <a:t>données terrain</a:t>
            </a:r>
            <a:r>
              <a:rPr lang="fr">
                <a:solidFill>
                  <a:srgbClr val="155B54"/>
                </a:solidFill>
              </a:rPr>
              <a:t>…</a:t>
            </a:r>
            <a:endParaRPr sz="1600">
              <a:solidFill>
                <a:srgbClr val="155B5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1315675" y="396250"/>
            <a:ext cx="748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Les limites des modèles prédictifs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4">
            <a:alphaModFix/>
          </a:blip>
          <a:srcRect b="6914" l="2370" r="9188" t="12498"/>
          <a:stretch/>
        </p:blipFill>
        <p:spPr>
          <a:xfrm>
            <a:off x="1510975" y="1738350"/>
            <a:ext cx="6122050" cy="313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idx="4294967295" type="ctrTitle"/>
          </p:nvPr>
        </p:nvSpPr>
        <p:spPr>
          <a:xfrm>
            <a:off x="2392075" y="1207350"/>
            <a:ext cx="20853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Surface Terrière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5"/>
          <p:cNvSpPr txBox="1"/>
          <p:nvPr>
            <p:ph idx="4294967295" type="ctrTitle"/>
          </p:nvPr>
        </p:nvSpPr>
        <p:spPr>
          <a:xfrm>
            <a:off x="4862275" y="1083725"/>
            <a:ext cx="270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Taux de Recouvrement du Rajeunissement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Conclusions et perspectives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/>
          <p:nvPr/>
        </p:nvSpPr>
        <p:spPr>
          <a:xfrm rot="-355994">
            <a:off x="4203736" y="19149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7"/>
          <p:cNvSpPr/>
          <p:nvPr/>
        </p:nvSpPr>
        <p:spPr>
          <a:xfrm rot="-355994">
            <a:off x="4203736" y="24480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sz="25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3" name="Google Shape;223;p27" title="Dashboard recording cu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725" y="868750"/>
            <a:ext cx="4954550" cy="37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>
            <p:ph idx="4294967295" type="ctrTitle"/>
          </p:nvPr>
        </p:nvSpPr>
        <p:spPr>
          <a:xfrm>
            <a:off x="5100375" y="4239725"/>
            <a:ext cx="3108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lfi.ch</a:t>
            </a:r>
            <a:endParaRPr b="0" i="0" sz="1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300" y="1799200"/>
            <a:ext cx="3108750" cy="2331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7620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5">
            <a:alphaModFix/>
          </a:blip>
          <a:srcRect b="0" l="17437" r="20354" t="0"/>
          <a:stretch/>
        </p:blipFill>
        <p:spPr>
          <a:xfrm flipH="1">
            <a:off x="7912901" y="304800"/>
            <a:ext cx="1200149" cy="176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Conclusions et perspectives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28"/>
          <p:cNvSpPr/>
          <p:nvPr/>
        </p:nvSpPr>
        <p:spPr>
          <a:xfrm rot="-355994">
            <a:off x="367811" y="17681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8"/>
          <p:cNvSpPr/>
          <p:nvPr/>
        </p:nvSpPr>
        <p:spPr>
          <a:xfrm rot="-355994">
            <a:off x="367811" y="239261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 txBox="1"/>
          <p:nvPr>
            <p:ph idx="4294967295" type="ctrTitle"/>
          </p:nvPr>
        </p:nvSpPr>
        <p:spPr>
          <a:xfrm>
            <a:off x="686522" y="1524975"/>
            <a:ext cx="4072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Etat des forêts :</a:t>
            </a:r>
            <a:endParaRPr b="1"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Bilan et visualisation de l’évolution</a:t>
            </a:r>
            <a:endParaRPr b="1"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" name="Google Shape;237;p28"/>
          <p:cNvSpPr txBox="1"/>
          <p:nvPr>
            <p:ph idx="4294967295" type="ctrTitle"/>
          </p:nvPr>
        </p:nvSpPr>
        <p:spPr>
          <a:xfrm>
            <a:off x="630700" y="2188125"/>
            <a:ext cx="43476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Nouvelles technologies de télédétection :</a:t>
            </a:r>
            <a:endParaRPr b="1"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Drones et Lidar (terrestre et aérien)</a:t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" name="Google Shape;238;p28"/>
          <p:cNvSpPr/>
          <p:nvPr/>
        </p:nvSpPr>
        <p:spPr>
          <a:xfrm rot="-355994">
            <a:off x="367811" y="30170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/>
          <p:nvPr>
            <p:ph idx="4294967295" type="ctrTitle"/>
          </p:nvPr>
        </p:nvSpPr>
        <p:spPr>
          <a:xfrm>
            <a:off x="655300" y="2825925"/>
            <a:ext cx="42984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Données supplémentaires</a:t>
            </a:r>
            <a:r>
              <a:rPr b="1"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</a:t>
            </a:r>
            <a:endParaRPr b="1"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Interpolation et mise à l’échelle temporelle</a:t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Ensoleillement</a:t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Modèle de réseaux de neurones récurrents</a:t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774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4294967295" type="ctrTitle"/>
          </p:nvPr>
        </p:nvSpPr>
        <p:spPr>
          <a:xfrm>
            <a:off x="1390625" y="1039500"/>
            <a:ext cx="6362700" cy="3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“La nature c’est beau c’est bien, préservons la”</a:t>
            </a:r>
            <a:endParaRPr b="0" i="0" sz="32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5" name="Google Shape;245;p29"/>
          <p:cNvSpPr txBox="1"/>
          <p:nvPr>
            <p:ph idx="4294967295" type="ctrTitle"/>
          </p:nvPr>
        </p:nvSpPr>
        <p:spPr>
          <a:xfrm>
            <a:off x="463375" y="4530825"/>
            <a:ext cx="8145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Quelqu’un de très sage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0"/>
            <a:ext cx="576900" cy="39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4294967295" type="ctrTitle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52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Questions ?</a:t>
            </a:r>
            <a:endParaRPr b="1" i="0" sz="52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idx="4294967295" type="ctrTitle"/>
          </p:nvPr>
        </p:nvSpPr>
        <p:spPr>
          <a:xfrm>
            <a:off x="1128891" y="2834643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lien vers le dashboard</a:t>
            </a:r>
            <a:endParaRPr b="0" i="0" sz="24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8F4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2957500" y="2495500"/>
            <a:ext cx="457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600">
                <a:solidFill>
                  <a:srgbClr val="155B54"/>
                </a:solidFill>
              </a:rPr>
              <a:t>réponses aux questions…</a:t>
            </a:r>
            <a:endParaRPr i="1" sz="1600">
              <a:solidFill>
                <a:srgbClr val="155B5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Contexte et problématique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610" y="-1"/>
            <a:ext cx="39541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649975" y="1270575"/>
            <a:ext cx="47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RockforNET</a:t>
            </a:r>
            <a:r>
              <a:rPr lang="fr"/>
              <a:t>: Un outil de l’association ecorisQ</a:t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70775"/>
            <a:ext cx="3472725" cy="34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Le caractère protecteur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00" y="1101062"/>
            <a:ext cx="2955750" cy="17734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875" y="1410500"/>
            <a:ext cx="5165350" cy="306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47625">
              <a:srgbClr val="000000">
                <a:alpha val="50000"/>
              </a:srgbClr>
            </a:outerShdw>
          </a:effectLst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Télédétection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600" y="2963000"/>
            <a:ext cx="2955750" cy="19705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Télédétection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83075"/>
            <a:ext cx="4468600" cy="25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649975" y="1270575"/>
            <a:ext cx="402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YellowScan</a:t>
            </a:r>
            <a:r>
              <a:rPr lang="fr"/>
              <a:t>: Un </a:t>
            </a:r>
            <a:r>
              <a:rPr lang="fr"/>
              <a:t>entreprise</a:t>
            </a:r>
            <a:r>
              <a:rPr lang="fr"/>
              <a:t> montpelliéraine le propose déjà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1000" y="2483075"/>
            <a:ext cx="4218200" cy="226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-2196725" y="3825525"/>
            <a:ext cx="13032300" cy="1554300"/>
          </a:xfrm>
          <a:prstGeom prst="ellipse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5"/>
          <p:cNvSpPr txBox="1"/>
          <p:nvPr>
            <p:ph idx="4294967295" type="ctrTitle"/>
          </p:nvPr>
        </p:nvSpPr>
        <p:spPr>
          <a:xfrm>
            <a:off x="1192679" y="403300"/>
            <a:ext cx="7262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Nos différents modèles de Machine Learning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/>
          <p:nvPr/>
        </p:nvSpPr>
        <p:spPr>
          <a:xfrm rot="-356166">
            <a:off x="1201290" y="1058774"/>
            <a:ext cx="2381570" cy="291349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688400" y="3882575"/>
            <a:ext cx="80769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55B54"/>
                </a:solidFill>
              </a:rPr>
              <a:t>Modèles testés :</a:t>
            </a:r>
            <a:endParaRPr b="1">
              <a:solidFill>
                <a:srgbClr val="155B5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</a:rPr>
              <a:t> 				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Simple Linear Regressor		Ridge Regressor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Ridge Classifier 	  Lasso 		Decision Tree 		Random Forest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Categorical Naive Bayes 			HistGradientBoost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				…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1040275" y="977463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15955"/>
                </a:solidFill>
              </a:rPr>
              <a:t>Les </a:t>
            </a:r>
            <a:r>
              <a:rPr b="1" lang="fr" sz="1800">
                <a:solidFill>
                  <a:srgbClr val="015955"/>
                </a:solidFill>
              </a:rPr>
              <a:t>Modèles Descriptifs</a:t>
            </a:r>
            <a:endParaRPr b="1" sz="1800">
              <a:solidFill>
                <a:srgbClr val="015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9" name="Google Shape;299;p35"/>
          <p:cNvGraphicFramePr/>
          <p:nvPr/>
        </p:nvGraphicFramePr>
        <p:xfrm>
          <a:off x="1578350" y="176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{16E3375A-F357-4176-A841-4FB50FF368D9}</a:tableStyleId>
              </a:tblPr>
              <a:tblGrid>
                <a:gridCol w="973850"/>
                <a:gridCol w="1013100"/>
                <a:gridCol w="625750"/>
                <a:gridCol w="657600"/>
                <a:gridCol w="683225"/>
                <a:gridCol w="722625"/>
                <a:gridCol w="1160150"/>
              </a:tblGrid>
              <a:tr h="4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chemeClr val="dk2"/>
                          </a:solidFill>
                        </a:rPr>
                        <a:t>Parcelle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155B54"/>
                          </a:solidFill>
                        </a:rPr>
                        <a:t>Campagne</a:t>
                      </a:r>
                      <a:endParaRPr b="1" sz="1000">
                        <a:solidFill>
                          <a:srgbClr val="155B5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155B54"/>
                          </a:solidFill>
                        </a:rPr>
                        <a:t>(période)</a:t>
                      </a:r>
                      <a:endParaRPr b="1" sz="10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595959"/>
                          </a:solidFill>
                        </a:rPr>
                        <a:t>Feat. 1</a:t>
                      </a:r>
                      <a:endParaRPr b="1"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595959"/>
                          </a:solidFill>
                        </a:rPr>
                        <a:t>Feat. 2</a:t>
                      </a:r>
                      <a:endParaRPr b="1"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595959"/>
                          </a:solidFill>
                        </a:rPr>
                        <a:t>Feat. 3</a:t>
                      </a:r>
                      <a:endParaRPr b="1"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…</a:t>
                      </a:r>
                      <a:endParaRPr b="1" sz="10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249C90"/>
                          </a:solidFill>
                        </a:rPr>
                        <a:t>Target</a:t>
                      </a:r>
                      <a:endParaRPr b="1" sz="1200">
                        <a:solidFill>
                          <a:srgbClr val="249C9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249C90"/>
                          </a:solidFill>
                        </a:rPr>
                        <a:t>(indicateur)</a:t>
                      </a:r>
                      <a:endParaRPr b="1" sz="12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155B54"/>
                          </a:solidFill>
                        </a:rPr>
                        <a:t>1</a:t>
                      </a:r>
                      <a:endParaRPr b="1" sz="10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0.12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Nord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154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…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249C90"/>
                          </a:solidFill>
                        </a:rPr>
                        <a:t>5</a:t>
                      </a:r>
                      <a:endParaRPr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155B54"/>
                          </a:solidFill>
                        </a:rPr>
                        <a:t>3</a:t>
                      </a:r>
                      <a:endParaRPr b="1" sz="10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0.54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Est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256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249C90"/>
                          </a:solidFill>
                        </a:rPr>
                        <a:t>6</a:t>
                      </a:r>
                      <a:endParaRPr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…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…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00" name="Google Shape;300;p35"/>
          <p:cNvSpPr txBox="1"/>
          <p:nvPr>
            <p:ph idx="4294967295" type="ctrTitle"/>
          </p:nvPr>
        </p:nvSpPr>
        <p:spPr>
          <a:xfrm>
            <a:off x="3552552" y="1147625"/>
            <a:ext cx="647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20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prédire la forêt, par la forêt, indépendamment du temps !...</a:t>
            </a:r>
            <a:endParaRPr b="1" sz="18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2228825" y="3317625"/>
            <a:ext cx="3203975" cy="122725"/>
          </a:xfrm>
          <a:custGeom>
            <a:rect b="b" l="l" r="r" t="t"/>
            <a:pathLst>
              <a:path extrusionOk="0" h="4909" w="128159">
                <a:moveTo>
                  <a:pt x="0" y="1479"/>
                </a:moveTo>
                <a:cubicBezTo>
                  <a:pt x="4772" y="2432"/>
                  <a:pt x="9773" y="3137"/>
                  <a:pt x="14573" y="2336"/>
                </a:cubicBezTo>
                <a:cubicBezTo>
                  <a:pt x="16276" y="2052"/>
                  <a:pt x="17744" y="-579"/>
                  <a:pt x="19288" y="193"/>
                </a:cubicBezTo>
                <a:cubicBezTo>
                  <a:pt x="26965" y="4032"/>
                  <a:pt x="36589" y="3160"/>
                  <a:pt x="45006" y="1479"/>
                </a:cubicBezTo>
                <a:cubicBezTo>
                  <a:pt x="49267" y="628"/>
                  <a:pt x="53541" y="3189"/>
                  <a:pt x="57865" y="3622"/>
                </a:cubicBezTo>
                <a:cubicBezTo>
                  <a:pt x="65553" y="4392"/>
                  <a:pt x="73315" y="1636"/>
                  <a:pt x="81010" y="2336"/>
                </a:cubicBezTo>
                <a:cubicBezTo>
                  <a:pt x="86887" y="2871"/>
                  <a:pt x="92683" y="4479"/>
                  <a:pt x="98584" y="4479"/>
                </a:cubicBezTo>
                <a:cubicBezTo>
                  <a:pt x="100940" y="4479"/>
                  <a:pt x="103109" y="2432"/>
                  <a:pt x="105442" y="2765"/>
                </a:cubicBezTo>
                <a:cubicBezTo>
                  <a:pt x="112944" y="3835"/>
                  <a:pt x="122804" y="7268"/>
                  <a:pt x="128159" y="1907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Google Shape;302;p35"/>
          <p:cNvSpPr/>
          <p:nvPr/>
        </p:nvSpPr>
        <p:spPr>
          <a:xfrm>
            <a:off x="6616040" y="2647125"/>
            <a:ext cx="344600" cy="420825"/>
          </a:xfrm>
          <a:custGeom>
            <a:rect b="b" l="l" r="r" t="t"/>
            <a:pathLst>
              <a:path extrusionOk="0" h="16833" w="13784">
                <a:moveTo>
                  <a:pt x="3722" y="1286"/>
                </a:moveTo>
                <a:cubicBezTo>
                  <a:pt x="659" y="3123"/>
                  <a:pt x="-989" y="8437"/>
                  <a:pt x="721" y="11573"/>
                </a:cubicBezTo>
                <a:cubicBezTo>
                  <a:pt x="2343" y="14547"/>
                  <a:pt x="6818" y="18031"/>
                  <a:pt x="9722" y="16288"/>
                </a:cubicBezTo>
                <a:cubicBezTo>
                  <a:pt x="13526" y="14005"/>
                  <a:pt x="14553" y="7638"/>
                  <a:pt x="13151" y="3429"/>
                </a:cubicBezTo>
                <a:cubicBezTo>
                  <a:pt x="12343" y="1004"/>
                  <a:pt x="8849" y="0"/>
                  <a:pt x="629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Google Shape;303;p35"/>
          <p:cNvSpPr/>
          <p:nvPr/>
        </p:nvSpPr>
        <p:spPr>
          <a:xfrm>
            <a:off x="4447000" y="3253600"/>
            <a:ext cx="2314575" cy="443325"/>
          </a:xfrm>
          <a:custGeom>
            <a:rect b="b" l="l" r="r" t="t"/>
            <a:pathLst>
              <a:path extrusionOk="0" h="17733" w="92583">
                <a:moveTo>
                  <a:pt x="0" y="10287"/>
                </a:moveTo>
                <a:cubicBezTo>
                  <a:pt x="17587" y="19078"/>
                  <a:pt x="39258" y="18639"/>
                  <a:pt x="58722" y="15859"/>
                </a:cubicBezTo>
                <a:cubicBezTo>
                  <a:pt x="67135" y="14658"/>
                  <a:pt x="75196" y="11556"/>
                  <a:pt x="83153" y="8572"/>
                </a:cubicBezTo>
                <a:cubicBezTo>
                  <a:pt x="87130" y="7080"/>
                  <a:pt x="92583" y="4248"/>
                  <a:pt x="9258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Google Shape;304;p35"/>
          <p:cNvSpPr/>
          <p:nvPr/>
        </p:nvSpPr>
        <p:spPr>
          <a:xfrm>
            <a:off x="6557950" y="3191619"/>
            <a:ext cx="332200" cy="189525"/>
          </a:xfrm>
          <a:custGeom>
            <a:rect b="b" l="l" r="r" t="t"/>
            <a:pathLst>
              <a:path extrusionOk="0" h="7581" w="13288">
                <a:moveTo>
                  <a:pt x="0" y="6296"/>
                </a:moveTo>
                <a:cubicBezTo>
                  <a:pt x="3195" y="4379"/>
                  <a:pt x="5896" y="-884"/>
                  <a:pt x="9430" y="295"/>
                </a:cubicBezTo>
                <a:cubicBezTo>
                  <a:pt x="12037" y="1165"/>
                  <a:pt x="10829" y="6354"/>
                  <a:pt x="13288" y="7581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Google Shape;305;p35"/>
          <p:cNvSpPr/>
          <p:nvPr/>
        </p:nvSpPr>
        <p:spPr>
          <a:xfrm>
            <a:off x="-445775" y="5021350"/>
            <a:ext cx="9837000" cy="289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-64300" y="4407900"/>
            <a:ext cx="9989400" cy="1702200"/>
          </a:xfrm>
          <a:prstGeom prst="ellipse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-1768075" y="3674950"/>
            <a:ext cx="7736700" cy="1554300"/>
          </a:xfrm>
          <a:prstGeom prst="ellipse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 rot="-356330">
            <a:off x="1320406" y="1103350"/>
            <a:ext cx="2307987" cy="309438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6"/>
          <p:cNvSpPr txBox="1"/>
          <p:nvPr>
            <p:ph idx="4294967295" type="ctrTitle"/>
          </p:nvPr>
        </p:nvSpPr>
        <p:spPr>
          <a:xfrm>
            <a:off x="1192679" y="403300"/>
            <a:ext cx="7262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Nos différents modèles de Machine Learning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4" name="Google Shape;31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1192675" y="9847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15955"/>
                </a:solidFill>
              </a:rPr>
              <a:t>Les </a:t>
            </a:r>
            <a:r>
              <a:rPr b="1" lang="fr" sz="1800">
                <a:solidFill>
                  <a:srgbClr val="015955"/>
                </a:solidFill>
              </a:rPr>
              <a:t>Modèles Prédictifs</a:t>
            </a:r>
            <a:endParaRPr b="1" sz="1800">
              <a:solidFill>
                <a:srgbClr val="015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>
            <p:ph idx="4294967295" type="ctrTitle"/>
          </p:nvPr>
        </p:nvSpPr>
        <p:spPr>
          <a:xfrm>
            <a:off x="3809827" y="967338"/>
            <a:ext cx="647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20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prédire la forêt dans à l’instant </a:t>
            </a:r>
            <a:r>
              <a:rPr b="1" lang="fr" sz="22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</a:t>
            </a:r>
            <a:r>
              <a:rPr b="1" lang="fr" sz="22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b="1" lang="fr" sz="20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en fonction du passé !</a:t>
            </a:r>
            <a:endParaRPr b="1" sz="18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318" name="Google Shape;318;p36"/>
          <p:cNvGraphicFramePr/>
          <p:nvPr/>
        </p:nvGraphicFramePr>
        <p:xfrm>
          <a:off x="7567700" y="148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{16E3375A-F357-4176-A841-4FB50FF368D9}</a:tableStyleId>
              </a:tblPr>
              <a:tblGrid>
                <a:gridCol w="10530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249C90"/>
                          </a:solidFill>
                        </a:rPr>
                        <a:t>Target</a:t>
                      </a:r>
                      <a:endParaRPr b="1" sz="1200">
                        <a:solidFill>
                          <a:srgbClr val="249C9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249C90"/>
                          </a:solidFill>
                        </a:rPr>
                        <a:t>(indicateur)</a:t>
                      </a:r>
                      <a:endParaRPr b="1" sz="12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4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7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9" name="Google Shape;319;p36"/>
          <p:cNvGraphicFramePr/>
          <p:nvPr/>
        </p:nvGraphicFramePr>
        <p:xfrm>
          <a:off x="4331975" y="1531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{16E3375A-F357-4176-A841-4FB50FF368D9}</a:tableStyleId>
              </a:tblPr>
              <a:tblGrid>
                <a:gridCol w="435800"/>
                <a:gridCol w="776425"/>
                <a:gridCol w="516975"/>
                <a:gridCol w="545050"/>
                <a:gridCol w="382850"/>
              </a:tblGrid>
              <a:tr h="4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chemeClr val="dk2"/>
                          </a:solidFill>
                        </a:rPr>
                        <a:t>Parc.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155B54"/>
                          </a:solidFill>
                        </a:rPr>
                        <a:t>Campagne</a:t>
                      </a:r>
                      <a:endParaRPr b="1" sz="800">
                        <a:solidFill>
                          <a:srgbClr val="155B5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155B54"/>
                          </a:solidFill>
                        </a:rPr>
                        <a:t>(période)</a:t>
                      </a:r>
                      <a:endParaRPr b="1" sz="8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595959"/>
                          </a:solidFill>
                        </a:rPr>
                        <a:t>Feat. 1</a:t>
                      </a:r>
                      <a:endParaRPr b="1" sz="8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595959"/>
                          </a:solidFill>
                        </a:rPr>
                        <a:t>Feat. 2</a:t>
                      </a:r>
                      <a:endParaRPr b="1" sz="8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…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1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3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0.12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Nord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2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3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0.54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Est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…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0" name="Google Shape;320;p36"/>
          <p:cNvGraphicFramePr/>
          <p:nvPr/>
        </p:nvGraphicFramePr>
        <p:xfrm>
          <a:off x="1253625" y="1531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{16E3375A-F357-4176-A841-4FB50FF368D9}</a:tableStyleId>
              </a:tblPr>
              <a:tblGrid>
                <a:gridCol w="546450"/>
                <a:gridCol w="715850"/>
                <a:gridCol w="513125"/>
                <a:gridCol w="517900"/>
                <a:gridCol w="382850"/>
              </a:tblGrid>
              <a:tr h="4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chemeClr val="dk2"/>
                          </a:solidFill>
                        </a:rPr>
                        <a:t>Parc.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155B54"/>
                          </a:solidFill>
                        </a:rPr>
                        <a:t>Campagne</a:t>
                      </a:r>
                      <a:endParaRPr b="1" sz="800">
                        <a:solidFill>
                          <a:srgbClr val="155B5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155B54"/>
                          </a:solidFill>
                        </a:rPr>
                        <a:t>(période)</a:t>
                      </a:r>
                      <a:endParaRPr b="1" sz="8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595959"/>
                          </a:solidFill>
                        </a:rPr>
                        <a:t>Feat. 1</a:t>
                      </a:r>
                      <a:endParaRPr b="1" sz="8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595959"/>
                          </a:solidFill>
                        </a:rPr>
                        <a:t>Feat. 2</a:t>
                      </a:r>
                      <a:endParaRPr b="1" sz="8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…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1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2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0.12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Nord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2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2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0.54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Est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…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1" name="Google Shape;321;p36"/>
          <p:cNvSpPr txBox="1"/>
          <p:nvPr/>
        </p:nvSpPr>
        <p:spPr>
          <a:xfrm>
            <a:off x="6268175" y="3484500"/>
            <a:ext cx="446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155B54"/>
                </a:solidFill>
              </a:rPr>
              <a:t>des variables connues</a:t>
            </a:r>
            <a:endParaRPr i="1" sz="1200">
              <a:solidFill>
                <a:srgbClr val="155B5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155B54"/>
                </a:solidFill>
              </a:rPr>
              <a:t>de l’instant t, comme l’</a:t>
            </a:r>
            <a:r>
              <a:rPr b="1" i="1" lang="fr" sz="1200">
                <a:solidFill>
                  <a:srgbClr val="85200C"/>
                </a:solidFill>
              </a:rPr>
              <a:t>altitude</a:t>
            </a:r>
            <a:r>
              <a:rPr i="1" lang="fr" sz="1200">
                <a:solidFill>
                  <a:srgbClr val="1D7E74"/>
                </a:solidFill>
              </a:rPr>
              <a:t>,</a:t>
            </a:r>
            <a:endParaRPr i="1" sz="1200">
              <a:solidFill>
                <a:srgbClr val="1D7E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1D7E74"/>
                </a:solidFill>
              </a:rPr>
              <a:t>les </a:t>
            </a:r>
            <a:r>
              <a:rPr b="1" i="1" lang="fr" sz="1200">
                <a:solidFill>
                  <a:srgbClr val="B45F06"/>
                </a:solidFill>
              </a:rPr>
              <a:t>données satellites</a:t>
            </a:r>
            <a:r>
              <a:rPr i="1" lang="fr" sz="1200">
                <a:solidFill>
                  <a:srgbClr val="1D7E74"/>
                </a:solidFill>
              </a:rPr>
              <a:t>,</a:t>
            </a:r>
            <a:endParaRPr i="1" sz="1200">
              <a:solidFill>
                <a:srgbClr val="1D7E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1D7E74"/>
                </a:solidFill>
              </a:rPr>
              <a:t>la</a:t>
            </a:r>
            <a:r>
              <a:rPr i="1" lang="fr" sz="1200"/>
              <a:t> </a:t>
            </a:r>
            <a:r>
              <a:rPr b="1" i="1" lang="fr" sz="1200">
                <a:solidFill>
                  <a:srgbClr val="3C78D8"/>
                </a:solidFill>
              </a:rPr>
              <a:t>météo</a:t>
            </a:r>
            <a:r>
              <a:rPr i="1" lang="fr" sz="1200">
                <a:solidFill>
                  <a:srgbClr val="3C78D8"/>
                </a:solidFill>
              </a:rPr>
              <a:t>…</a:t>
            </a:r>
            <a:endParaRPr i="1" sz="1200">
              <a:solidFill>
                <a:srgbClr val="3C78D8"/>
              </a:solidFill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256075" y="2523450"/>
            <a:ext cx="96600" cy="96600"/>
          </a:xfrm>
          <a:prstGeom prst="ellipse">
            <a:avLst/>
          </a:prstGeom>
          <a:solidFill>
            <a:srgbClr val="249C9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>
            <a:off x="505463" y="2523450"/>
            <a:ext cx="96600" cy="96600"/>
          </a:xfrm>
          <a:prstGeom prst="ellipse">
            <a:avLst/>
          </a:prstGeom>
          <a:solidFill>
            <a:srgbClr val="249C9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>
            <a:off x="754850" y="2523450"/>
            <a:ext cx="96600" cy="96600"/>
          </a:xfrm>
          <a:prstGeom prst="ellipse">
            <a:avLst/>
          </a:prstGeom>
          <a:solidFill>
            <a:srgbClr val="249C9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/>
          <p:nvPr/>
        </p:nvSpPr>
        <p:spPr>
          <a:xfrm>
            <a:off x="225025" y="3064675"/>
            <a:ext cx="760825" cy="140975"/>
          </a:xfrm>
          <a:custGeom>
            <a:rect b="b" l="l" r="r" t="t"/>
            <a:pathLst>
              <a:path extrusionOk="0" h="5639" w="30433">
                <a:moveTo>
                  <a:pt x="0" y="0"/>
                </a:moveTo>
                <a:cubicBezTo>
                  <a:pt x="7473" y="4485"/>
                  <a:pt x="17338" y="7109"/>
                  <a:pt x="25718" y="4715"/>
                </a:cubicBezTo>
                <a:cubicBezTo>
                  <a:pt x="27439" y="4223"/>
                  <a:pt x="30433" y="3933"/>
                  <a:pt x="30433" y="2143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Google Shape;326;p36"/>
          <p:cNvSpPr/>
          <p:nvPr/>
        </p:nvSpPr>
        <p:spPr>
          <a:xfrm>
            <a:off x="1521625" y="3118250"/>
            <a:ext cx="2175275" cy="106775"/>
          </a:xfrm>
          <a:custGeom>
            <a:rect b="b" l="l" r="r" t="t"/>
            <a:pathLst>
              <a:path extrusionOk="0" h="4271" w="87011">
                <a:moveTo>
                  <a:pt x="0" y="0"/>
                </a:moveTo>
                <a:cubicBezTo>
                  <a:pt x="18531" y="3529"/>
                  <a:pt x="37903" y="3949"/>
                  <a:pt x="56578" y="1286"/>
                </a:cubicBezTo>
                <a:cubicBezTo>
                  <a:pt x="62827" y="395"/>
                  <a:pt x="69314" y="1467"/>
                  <a:pt x="75438" y="3000"/>
                </a:cubicBezTo>
                <a:cubicBezTo>
                  <a:pt x="79190" y="3939"/>
                  <a:pt x="85279" y="5602"/>
                  <a:pt x="87011" y="2143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Google Shape;327;p36"/>
          <p:cNvSpPr/>
          <p:nvPr/>
        </p:nvSpPr>
        <p:spPr>
          <a:xfrm>
            <a:off x="4350550" y="3059252"/>
            <a:ext cx="2614600" cy="137875"/>
          </a:xfrm>
          <a:custGeom>
            <a:rect b="b" l="l" r="r" t="t"/>
            <a:pathLst>
              <a:path extrusionOk="0" h="5515" w="104584">
                <a:moveTo>
                  <a:pt x="0" y="217"/>
                </a:moveTo>
                <a:cubicBezTo>
                  <a:pt x="9865" y="217"/>
                  <a:pt x="19329" y="4380"/>
                  <a:pt x="29146" y="5360"/>
                </a:cubicBezTo>
                <a:cubicBezTo>
                  <a:pt x="35340" y="5979"/>
                  <a:pt x="41374" y="2877"/>
                  <a:pt x="47577" y="2360"/>
                </a:cubicBezTo>
                <a:cubicBezTo>
                  <a:pt x="54425" y="1789"/>
                  <a:pt x="61295" y="4103"/>
                  <a:pt x="68151" y="3646"/>
                </a:cubicBezTo>
                <a:cubicBezTo>
                  <a:pt x="74246" y="3239"/>
                  <a:pt x="80106" y="1079"/>
                  <a:pt x="86153" y="217"/>
                </a:cubicBezTo>
                <a:cubicBezTo>
                  <a:pt x="92237" y="-651"/>
                  <a:pt x="99089" y="3396"/>
                  <a:pt x="104584" y="6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Google Shape;328;p36"/>
          <p:cNvSpPr/>
          <p:nvPr/>
        </p:nvSpPr>
        <p:spPr>
          <a:xfrm>
            <a:off x="7992409" y="2389575"/>
            <a:ext cx="361050" cy="287850"/>
          </a:xfrm>
          <a:custGeom>
            <a:rect b="b" l="l" r="r" t="t"/>
            <a:pathLst>
              <a:path extrusionOk="0" h="11514" w="14442">
                <a:moveTo>
                  <a:pt x="7345" y="0"/>
                </a:moveTo>
                <a:cubicBezTo>
                  <a:pt x="4150" y="1279"/>
                  <a:pt x="-1421" y="4853"/>
                  <a:pt x="487" y="7716"/>
                </a:cubicBezTo>
                <a:cubicBezTo>
                  <a:pt x="2833" y="11237"/>
                  <a:pt x="9396" y="12633"/>
                  <a:pt x="12917" y="10287"/>
                </a:cubicBezTo>
                <a:cubicBezTo>
                  <a:pt x="15188" y="8773"/>
                  <a:pt x="14789" y="2144"/>
                  <a:pt x="12060" y="2144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Google Shape;329;p36"/>
          <p:cNvSpPr/>
          <p:nvPr/>
        </p:nvSpPr>
        <p:spPr>
          <a:xfrm>
            <a:off x="4108163" y="2218613"/>
            <a:ext cx="45450" cy="353625"/>
          </a:xfrm>
          <a:custGeom>
            <a:rect b="b" l="l" r="r" t="t"/>
            <a:pathLst>
              <a:path extrusionOk="0" h="14145" w="1818">
                <a:moveTo>
                  <a:pt x="0" y="0"/>
                </a:moveTo>
                <a:cubicBezTo>
                  <a:pt x="2125" y="4248"/>
                  <a:pt x="1715" y="9395"/>
                  <a:pt x="1715" y="141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Google Shape;330;p36"/>
          <p:cNvSpPr/>
          <p:nvPr/>
        </p:nvSpPr>
        <p:spPr>
          <a:xfrm>
            <a:off x="3986225" y="2384725"/>
            <a:ext cx="289325" cy="21425"/>
          </a:xfrm>
          <a:custGeom>
            <a:rect b="b" l="l" r="r" t="t"/>
            <a:pathLst>
              <a:path extrusionOk="0" h="857" w="11573">
                <a:moveTo>
                  <a:pt x="0" y="857"/>
                </a:moveTo>
                <a:cubicBezTo>
                  <a:pt x="3868" y="857"/>
                  <a:pt x="7705" y="0"/>
                  <a:pt x="1157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1" name="Google Shape;331;p36"/>
          <p:cNvSpPr/>
          <p:nvPr/>
        </p:nvSpPr>
        <p:spPr>
          <a:xfrm>
            <a:off x="903350" y="2352563"/>
            <a:ext cx="289325" cy="21425"/>
          </a:xfrm>
          <a:custGeom>
            <a:rect b="b" l="l" r="r" t="t"/>
            <a:pathLst>
              <a:path extrusionOk="0" h="857" w="11573">
                <a:moveTo>
                  <a:pt x="0" y="857"/>
                </a:moveTo>
                <a:cubicBezTo>
                  <a:pt x="3868" y="857"/>
                  <a:pt x="7705" y="0"/>
                  <a:pt x="1157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Google Shape;332;p36"/>
          <p:cNvSpPr/>
          <p:nvPr/>
        </p:nvSpPr>
        <p:spPr>
          <a:xfrm>
            <a:off x="1029788" y="2186463"/>
            <a:ext cx="45450" cy="353625"/>
          </a:xfrm>
          <a:custGeom>
            <a:rect b="b" l="l" r="r" t="t"/>
            <a:pathLst>
              <a:path extrusionOk="0" h="14145" w="1818">
                <a:moveTo>
                  <a:pt x="0" y="0"/>
                </a:moveTo>
                <a:cubicBezTo>
                  <a:pt x="2125" y="4248"/>
                  <a:pt x="1715" y="9395"/>
                  <a:pt x="1715" y="141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Google Shape;333;p36"/>
          <p:cNvSpPr txBox="1"/>
          <p:nvPr/>
        </p:nvSpPr>
        <p:spPr>
          <a:xfrm>
            <a:off x="352675" y="306468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 -3</a:t>
            </a:r>
            <a:endParaRPr sz="1800">
              <a:solidFill>
                <a:srgbClr val="249C90"/>
              </a:solidFill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2016900" y="306468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 -2</a:t>
            </a:r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5283325" y="29736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 -1</a:t>
            </a:r>
            <a:endParaRPr/>
          </a:p>
        </p:txBody>
      </p:sp>
      <p:sp>
        <p:nvSpPr>
          <p:cNvPr id="336" name="Google Shape;336;p36"/>
          <p:cNvSpPr txBox="1"/>
          <p:nvPr/>
        </p:nvSpPr>
        <p:spPr>
          <a:xfrm>
            <a:off x="8133175" y="291918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 </a:t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6234575" y="3225013"/>
            <a:ext cx="45450" cy="353625"/>
          </a:xfrm>
          <a:custGeom>
            <a:rect b="b" l="l" r="r" t="t"/>
            <a:pathLst>
              <a:path extrusionOk="0" h="14145" w="1818">
                <a:moveTo>
                  <a:pt x="0" y="0"/>
                </a:moveTo>
                <a:cubicBezTo>
                  <a:pt x="2125" y="4248"/>
                  <a:pt x="1715" y="9395"/>
                  <a:pt x="1715" y="141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8" name="Google Shape;338;p36"/>
          <p:cNvSpPr/>
          <p:nvPr/>
        </p:nvSpPr>
        <p:spPr>
          <a:xfrm>
            <a:off x="6112625" y="3412550"/>
            <a:ext cx="289325" cy="21425"/>
          </a:xfrm>
          <a:custGeom>
            <a:rect b="b" l="l" r="r" t="t"/>
            <a:pathLst>
              <a:path extrusionOk="0" h="857" w="11573">
                <a:moveTo>
                  <a:pt x="0" y="857"/>
                </a:moveTo>
                <a:cubicBezTo>
                  <a:pt x="3868" y="857"/>
                  <a:pt x="7705" y="0"/>
                  <a:pt x="1157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Google Shape;339;p36"/>
          <p:cNvSpPr/>
          <p:nvPr/>
        </p:nvSpPr>
        <p:spPr>
          <a:xfrm>
            <a:off x="7115175" y="2539600"/>
            <a:ext cx="375050" cy="10725"/>
          </a:xfrm>
          <a:custGeom>
            <a:rect b="b" l="l" r="r" t="t"/>
            <a:pathLst>
              <a:path extrusionOk="0" h="429" w="15002">
                <a:moveTo>
                  <a:pt x="0" y="429"/>
                </a:moveTo>
                <a:cubicBezTo>
                  <a:pt x="5003" y="429"/>
                  <a:pt x="9999" y="0"/>
                  <a:pt x="15002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Google Shape;340;p36"/>
          <p:cNvSpPr/>
          <p:nvPr/>
        </p:nvSpPr>
        <p:spPr>
          <a:xfrm>
            <a:off x="7350925" y="2400300"/>
            <a:ext cx="191650" cy="300050"/>
          </a:xfrm>
          <a:custGeom>
            <a:rect b="b" l="l" r="r" t="t"/>
            <a:pathLst>
              <a:path extrusionOk="0" h="12002" w="7666">
                <a:moveTo>
                  <a:pt x="0" y="0"/>
                </a:moveTo>
                <a:cubicBezTo>
                  <a:pt x="2943" y="1962"/>
                  <a:pt x="9248" y="4772"/>
                  <a:pt x="7286" y="7715"/>
                </a:cubicBezTo>
                <a:cubicBezTo>
                  <a:pt x="5986" y="9665"/>
                  <a:pt x="2762" y="9906"/>
                  <a:pt x="1714" y="12002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" name="Google Shape;341;p36"/>
          <p:cNvSpPr/>
          <p:nvPr/>
        </p:nvSpPr>
        <p:spPr>
          <a:xfrm>
            <a:off x="7158050" y="2828925"/>
            <a:ext cx="492900" cy="707225"/>
          </a:xfrm>
          <a:custGeom>
            <a:rect b="b" l="l" r="r" t="t"/>
            <a:pathLst>
              <a:path extrusionOk="0" h="28289" w="19716">
                <a:moveTo>
                  <a:pt x="0" y="28289"/>
                </a:moveTo>
                <a:cubicBezTo>
                  <a:pt x="0" y="20427"/>
                  <a:pt x="2156" y="11560"/>
                  <a:pt x="7715" y="6001"/>
                </a:cubicBezTo>
                <a:cubicBezTo>
                  <a:pt x="10878" y="2838"/>
                  <a:pt x="17718" y="4001"/>
                  <a:pt x="19716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Google Shape;342;p36"/>
          <p:cNvSpPr/>
          <p:nvPr/>
        </p:nvSpPr>
        <p:spPr>
          <a:xfrm>
            <a:off x="7490225" y="2757537"/>
            <a:ext cx="252875" cy="242850"/>
          </a:xfrm>
          <a:custGeom>
            <a:rect b="b" l="l" r="r" t="t"/>
            <a:pathLst>
              <a:path extrusionOk="0" h="9714" w="10115">
                <a:moveTo>
                  <a:pt x="0" y="1142"/>
                </a:moveTo>
                <a:cubicBezTo>
                  <a:pt x="3289" y="1142"/>
                  <a:pt x="8817" y="-1550"/>
                  <a:pt x="9858" y="1570"/>
                </a:cubicBezTo>
                <a:cubicBezTo>
                  <a:pt x="10759" y="4270"/>
                  <a:pt x="8559" y="7167"/>
                  <a:pt x="7287" y="9714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Google Shape;343;p36"/>
          <p:cNvSpPr txBox="1"/>
          <p:nvPr/>
        </p:nvSpPr>
        <p:spPr>
          <a:xfrm>
            <a:off x="225025" y="3715075"/>
            <a:ext cx="9774300" cy="1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155B54"/>
                </a:solidFill>
              </a:rPr>
              <a:t>Modèles testés (  </a:t>
            </a:r>
            <a:r>
              <a:rPr b="1" i="1" lang="fr" sz="1200">
                <a:solidFill>
                  <a:srgbClr val="155B54"/>
                </a:solidFill>
              </a:rPr>
              <a:t>t - 1 </a:t>
            </a:r>
            <a:r>
              <a:rPr b="1" lang="fr" sz="1200">
                <a:solidFill>
                  <a:srgbClr val="155B54"/>
                </a:solidFill>
              </a:rPr>
              <a:t> &gt;  </a:t>
            </a:r>
            <a:r>
              <a:rPr b="1" i="1" lang="fr" sz="1200">
                <a:solidFill>
                  <a:srgbClr val="155B54"/>
                </a:solidFill>
              </a:rPr>
              <a:t>t </a:t>
            </a:r>
            <a:r>
              <a:rPr b="1" lang="fr" sz="1200">
                <a:solidFill>
                  <a:srgbClr val="155B54"/>
                </a:solidFill>
              </a:rPr>
              <a:t>)  :</a:t>
            </a:r>
            <a:endParaRPr b="1" sz="1200">
              <a:solidFill>
                <a:srgbClr val="155B5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</a:rPr>
              <a:t> 	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Ridge Regressor		Ridge Classifier 		Lasso 	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XGBoost 	Multi-Layers Dense (</a:t>
            </a:r>
            <a:r>
              <a:rPr b="1"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Deep Learning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) 	</a:t>
            </a:r>
            <a:endParaRPr sz="4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155B54"/>
                </a:solidFill>
              </a:rPr>
              <a:t>Modèles testés (  </a:t>
            </a:r>
            <a:r>
              <a:rPr b="1" i="1" lang="fr" sz="1200">
                <a:solidFill>
                  <a:srgbClr val="155B54"/>
                </a:solidFill>
              </a:rPr>
              <a:t>t - 3, t - 2, t - 1 </a:t>
            </a:r>
            <a:r>
              <a:rPr b="1" lang="fr" sz="1200">
                <a:solidFill>
                  <a:srgbClr val="155B54"/>
                </a:solidFill>
              </a:rPr>
              <a:t> &gt;  </a:t>
            </a:r>
            <a:r>
              <a:rPr b="1" i="1" lang="fr" sz="1200">
                <a:solidFill>
                  <a:srgbClr val="155B54"/>
                </a:solidFill>
              </a:rPr>
              <a:t>t </a:t>
            </a:r>
            <a:r>
              <a:rPr b="1" lang="fr" sz="1200">
                <a:solidFill>
                  <a:srgbClr val="155B54"/>
                </a:solidFill>
              </a:rPr>
              <a:t>) </a:t>
            </a:r>
            <a:r>
              <a:rPr b="1" i="1" lang="fr" sz="1200">
                <a:solidFill>
                  <a:srgbClr val="155B54"/>
                </a:solidFill>
              </a:rPr>
              <a:t>problématique de séries temporelles :</a:t>
            </a:r>
            <a:endParaRPr i="1"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Multi-Layers RNN (</a:t>
            </a:r>
            <a:r>
              <a:rPr b="1"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Deep Learning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)		Multi-Layers RNN + additional data of </a:t>
            </a:r>
            <a:r>
              <a:rPr i="1"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t instant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 (</a:t>
            </a:r>
            <a:r>
              <a:rPr b="1"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Deep Learning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6011650" y="34125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option :</a:t>
            </a:r>
            <a:endParaRPr sz="1000"/>
          </a:p>
        </p:txBody>
      </p:sp>
      <p:sp>
        <p:nvSpPr>
          <p:cNvPr id="345" name="Google Shape;345;p36"/>
          <p:cNvSpPr/>
          <p:nvPr/>
        </p:nvSpPr>
        <p:spPr>
          <a:xfrm>
            <a:off x="6543213" y="3921925"/>
            <a:ext cx="1697100" cy="559900"/>
          </a:xfrm>
          <a:custGeom>
            <a:rect b="b" l="l" r="r" t="t"/>
            <a:pathLst>
              <a:path extrusionOk="0" h="22396" w="67884">
                <a:moveTo>
                  <a:pt x="1018" y="0"/>
                </a:moveTo>
                <a:cubicBezTo>
                  <a:pt x="1579" y="6730"/>
                  <a:pt x="-2629" y="16670"/>
                  <a:pt x="3161" y="20145"/>
                </a:cubicBezTo>
                <a:cubicBezTo>
                  <a:pt x="10268" y="24410"/>
                  <a:pt x="19760" y="21235"/>
                  <a:pt x="28022" y="20574"/>
                </a:cubicBezTo>
                <a:cubicBezTo>
                  <a:pt x="41268" y="19515"/>
                  <a:pt x="54596" y="20145"/>
                  <a:pt x="67884" y="201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>
            <p:ph idx="4294967295" type="ctrTitle"/>
          </p:nvPr>
        </p:nvSpPr>
        <p:spPr>
          <a:xfrm>
            <a:off x="638100" y="1364300"/>
            <a:ext cx="43053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Les f</a:t>
            </a:r>
            <a:r>
              <a:rPr lang="fr" sz="2000">
                <a:solidFill>
                  <a:schemeClr val="dk2"/>
                </a:solidFill>
              </a:rPr>
              <a:t>orêts de </a:t>
            </a:r>
            <a:r>
              <a:rPr b="1" lang="fr" sz="2000">
                <a:solidFill>
                  <a:srgbClr val="015955"/>
                </a:solidFill>
              </a:rPr>
              <a:t>protection</a:t>
            </a:r>
            <a:r>
              <a:rPr lang="fr" sz="2000">
                <a:solidFill>
                  <a:schemeClr val="dk2"/>
                </a:solidFill>
              </a:rPr>
              <a:t>,</a:t>
            </a:r>
            <a:endParaRPr sz="2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chemeClr val="dk2"/>
                </a:solidFill>
              </a:rPr>
              <a:t>                       un rôle </a:t>
            </a:r>
            <a:r>
              <a:rPr b="1" i="1" lang="fr" sz="2000">
                <a:solidFill>
                  <a:srgbClr val="015955"/>
                </a:solidFill>
              </a:rPr>
              <a:t>protecteur</a:t>
            </a:r>
            <a:r>
              <a:rPr lang="fr" sz="2000">
                <a:solidFill>
                  <a:schemeClr val="dk2"/>
                </a:solidFill>
              </a:rPr>
              <a:t>…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chemeClr val="dk2"/>
                </a:solidFill>
              </a:rPr>
              <a:t>4</a:t>
            </a:r>
            <a:r>
              <a:rPr b="1" lang="fr" sz="1600">
                <a:solidFill>
                  <a:schemeClr val="dk2"/>
                </a:solidFill>
              </a:rPr>
              <a:t>2</a:t>
            </a:r>
            <a:r>
              <a:rPr lang="fr" sz="1600">
                <a:solidFill>
                  <a:schemeClr val="dk2"/>
                </a:solidFill>
              </a:rPr>
              <a:t>% de la surface forestière nationale suisse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75038" y="3112850"/>
            <a:ext cx="4172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rgbClr val="B45F06"/>
                </a:solidFill>
              </a:rPr>
              <a:t>D</a:t>
            </a:r>
            <a:r>
              <a:rPr b="1" lang="fr" sz="1800">
                <a:solidFill>
                  <a:srgbClr val="B45F06"/>
                </a:solidFill>
              </a:rPr>
              <a:t>iminution </a:t>
            </a:r>
            <a:r>
              <a:rPr lang="fr" sz="1800">
                <a:solidFill>
                  <a:schemeClr val="dk2"/>
                </a:solidFill>
              </a:rPr>
              <a:t>du rôle protecteur = </a:t>
            </a:r>
            <a:r>
              <a:rPr b="1" lang="fr" sz="1800">
                <a:solidFill>
                  <a:srgbClr val="A61C00"/>
                </a:solidFill>
              </a:rPr>
              <a:t>Augmentation</a:t>
            </a:r>
            <a:r>
              <a:rPr lang="fr" sz="1800">
                <a:solidFill>
                  <a:schemeClr val="dk2"/>
                </a:solidFill>
              </a:rPr>
              <a:t> des dangers naturels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051" y="1525924"/>
            <a:ext cx="3323725" cy="215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540000" dist="285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700" y="2922338"/>
            <a:ext cx="3496426" cy="2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" name="Google Shape;79;p16"/>
          <p:cNvSpPr/>
          <p:nvPr/>
        </p:nvSpPr>
        <p:spPr>
          <a:xfrm rot="-355994">
            <a:off x="559836" y="35915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>
            <p:ph idx="4294967295" type="ctrTitle"/>
          </p:nvPr>
        </p:nvSpPr>
        <p:spPr>
          <a:xfrm>
            <a:off x="908414" y="137293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Températures : en </a:t>
            </a:r>
            <a:r>
              <a:rPr b="1" lang="fr" sz="18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hausse</a:t>
            </a:r>
            <a:endParaRPr b="1" i="0" sz="1800" u="none" cap="none" strike="noStrike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6"/>
          <p:cNvSpPr txBox="1"/>
          <p:nvPr>
            <p:ph idx="4294967295" type="ctrTitle"/>
          </p:nvPr>
        </p:nvSpPr>
        <p:spPr>
          <a:xfrm>
            <a:off x="908425" y="3254500"/>
            <a:ext cx="30423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Croissance en biomasse des forêts : en </a:t>
            </a:r>
            <a:r>
              <a:rPr b="1" lang="fr" sz="1800">
                <a:solidFill>
                  <a:srgbClr val="DD7E6B"/>
                </a:solidFill>
                <a:latin typeface="Inter"/>
                <a:ea typeface="Inter"/>
                <a:cs typeface="Inter"/>
                <a:sym typeface="Inter"/>
              </a:rPr>
              <a:t>baisse</a:t>
            </a:r>
            <a:endParaRPr b="1" sz="1800">
              <a:solidFill>
                <a:srgbClr val="DD7E6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16"/>
          <p:cNvSpPr/>
          <p:nvPr/>
        </p:nvSpPr>
        <p:spPr>
          <a:xfrm rot="-355994">
            <a:off x="550961" y="198821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16"/>
          <p:cNvCxnSpPr/>
          <p:nvPr/>
        </p:nvCxnSpPr>
        <p:spPr>
          <a:xfrm flipH="1" rot="10800000">
            <a:off x="4005548" y="1157831"/>
            <a:ext cx="339600" cy="562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/>
          <p:nvPr/>
        </p:nvCxnSpPr>
        <p:spPr>
          <a:xfrm>
            <a:off x="3908425" y="3398738"/>
            <a:ext cx="414000" cy="501300"/>
          </a:xfrm>
          <a:prstGeom prst="straightConnector1">
            <a:avLst/>
          </a:prstGeom>
          <a:noFill/>
          <a:ln cap="flat" cmpd="sng" w="38100">
            <a:solidFill>
              <a:srgbClr val="DD7E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6"/>
          <p:cNvSpPr txBox="1"/>
          <p:nvPr/>
        </p:nvSpPr>
        <p:spPr>
          <a:xfrm>
            <a:off x="908425" y="1780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Précipitations</a:t>
            </a: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 en </a:t>
            </a:r>
            <a:r>
              <a:rPr b="1" lang="fr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baisse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4002997" y="1800341"/>
            <a:ext cx="344700" cy="490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/>
          <p:nvPr/>
        </p:nvSpPr>
        <p:spPr>
          <a:xfrm rot="-355994">
            <a:off x="550961" y="161611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182000" y="3113800"/>
            <a:ext cx="197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155B54"/>
                </a:solidFill>
              </a:rPr>
              <a:t>Croissance</a:t>
            </a:r>
            <a:r>
              <a:rPr b="1" lang="fr" sz="1200">
                <a:solidFill>
                  <a:srgbClr val="155B54"/>
                </a:solidFill>
              </a:rPr>
              <a:t> en biomasse</a:t>
            </a:r>
            <a:endParaRPr b="1" sz="1200">
              <a:solidFill>
                <a:srgbClr val="155B54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 b="5161" l="0" r="3484" t="4764"/>
          <a:stretch/>
        </p:blipFill>
        <p:spPr>
          <a:xfrm>
            <a:off x="4847475" y="439275"/>
            <a:ext cx="3716676" cy="2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 amt="48000"/>
          </a:blip>
          <a:srcRect b="0" l="-11150" r="11150" t="0"/>
          <a:stretch/>
        </p:blipFill>
        <p:spPr>
          <a:xfrm>
            <a:off x="-1143000" y="-8875"/>
            <a:ext cx="1028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Problématique</a:t>
            </a:r>
            <a:endParaRPr b="1"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4294967295" type="ctrTitle"/>
          </p:nvPr>
        </p:nvSpPr>
        <p:spPr>
          <a:xfrm>
            <a:off x="1040272" y="2406975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Impact du climat…</a:t>
            </a:r>
            <a:endParaRPr sz="18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" name="Google Shape;101;p17"/>
          <p:cNvSpPr txBox="1"/>
          <p:nvPr>
            <p:ph idx="4294967295" type="ctrTitle"/>
          </p:nvPr>
        </p:nvSpPr>
        <p:spPr>
          <a:xfrm>
            <a:off x="197722" y="1916750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Modélisation…</a:t>
            </a:r>
            <a:endParaRPr sz="18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756075" y="2849275"/>
            <a:ext cx="522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400">
                <a:solidFill>
                  <a:schemeClr val="dk1"/>
                </a:solidFill>
              </a:rPr>
              <a:t>Peut-on prédire le futur des forêts ?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Nos résultats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Résultats &amp; Performances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9"/>
          <p:cNvSpPr/>
          <p:nvPr/>
        </p:nvSpPr>
        <p:spPr>
          <a:xfrm rot="-355994">
            <a:off x="559836" y="142133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/>
          <p:nvPr/>
        </p:nvSpPr>
        <p:spPr>
          <a:xfrm rot="-355994">
            <a:off x="559836" y="30962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/>
          <p:nvPr>
            <p:ph idx="4294967295" type="ctrTitle"/>
          </p:nvPr>
        </p:nvSpPr>
        <p:spPr>
          <a:xfrm>
            <a:off x="930739" y="117814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3 indicateurs pour décrire l’état de la forêt:</a:t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5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ST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 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Surface terrière (hectares), </a:t>
            </a:r>
            <a:endParaRPr sz="15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 Croissance (m</a:t>
            </a:r>
            <a:r>
              <a:rPr baseline="30000"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/ an),</a:t>
            </a:r>
            <a:endParaRPr sz="15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TRR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 Taux de recouvrement du rajeunissement (%)</a:t>
            </a:r>
            <a:endParaRPr sz="15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19"/>
          <p:cNvSpPr txBox="1"/>
          <p:nvPr>
            <p:ph idx="4294967295" type="ctrTitle"/>
          </p:nvPr>
        </p:nvSpPr>
        <p:spPr>
          <a:xfrm>
            <a:off x="986689" y="28826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Une modélisation descriptive qui</a:t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demande beaucoup de données !</a:t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5573" l="0" r="13217" t="10611"/>
          <a:stretch/>
        </p:blipFill>
        <p:spPr>
          <a:xfrm>
            <a:off x="5881050" y="1993225"/>
            <a:ext cx="3010475" cy="26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Méthodologie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Acquisition des données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21"/>
          <p:cNvSpPr/>
          <p:nvPr/>
        </p:nvSpPr>
        <p:spPr>
          <a:xfrm rot="-356222">
            <a:off x="644877" y="1194611"/>
            <a:ext cx="1812723" cy="372155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/>
          <p:nvPr/>
        </p:nvSpPr>
        <p:spPr>
          <a:xfrm rot="-355994">
            <a:off x="367811" y="21833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 txBox="1"/>
          <p:nvPr>
            <p:ph idx="4294967295" type="ctrTitle"/>
          </p:nvPr>
        </p:nvSpPr>
        <p:spPr>
          <a:xfrm>
            <a:off x="630702" y="1114150"/>
            <a:ext cx="647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Données </a:t>
            </a:r>
            <a:r>
              <a:rPr b="1" lang="fr" sz="21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IFN</a:t>
            </a:r>
            <a:r>
              <a:rPr lang="fr" sz="21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" sz="19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(Inventaire Forestier National)</a:t>
            </a:r>
            <a:endParaRPr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1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695000" y="1950550"/>
            <a:ext cx="85206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15955"/>
                </a:solidFill>
              </a:rPr>
              <a:t>4</a:t>
            </a:r>
            <a:r>
              <a:rPr lang="fr" sz="1600">
                <a:solidFill>
                  <a:schemeClr val="dk2"/>
                </a:solidFill>
              </a:rPr>
              <a:t> campagnes décennales de 1983 à 2017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15955"/>
                </a:solidFill>
              </a:rPr>
              <a:t>2403</a:t>
            </a:r>
            <a:r>
              <a:rPr lang="fr" sz="1600">
                <a:solidFill>
                  <a:schemeClr val="dk2"/>
                </a:solidFill>
              </a:rPr>
              <a:t> parcelles inventoriées par campagne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</a:rPr>
              <a:t>(des “échantillons” de massif de 25 X 25 mètres)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595959"/>
                </a:solidFill>
              </a:rPr>
              <a:t>plus de </a:t>
            </a:r>
            <a:r>
              <a:rPr b="1" lang="fr" sz="1600">
                <a:solidFill>
                  <a:srgbClr val="015955"/>
                </a:solidFill>
              </a:rPr>
              <a:t>100</a:t>
            </a:r>
            <a:r>
              <a:rPr lang="fr" sz="1600">
                <a:solidFill>
                  <a:srgbClr val="595959"/>
                </a:solidFill>
              </a:rPr>
              <a:t> indicateurs pour chaque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595959"/>
                </a:solidFill>
              </a:rPr>
              <a:t>parcelle étudiée… !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95959"/>
                </a:solidFill>
              </a:rPr>
              <a:t>(caractéristiques typographiques, structurelles,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95959"/>
                </a:solidFill>
              </a:rPr>
              <a:t>et même à l’échelle de chaque arbre de la parcelle…)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8" name="Google Shape;138;p21"/>
          <p:cNvSpPr txBox="1"/>
          <p:nvPr>
            <p:ph idx="4294967295" type="ctrTitle"/>
          </p:nvPr>
        </p:nvSpPr>
        <p:spPr>
          <a:xfrm>
            <a:off x="3729902" y="1417450"/>
            <a:ext cx="647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20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Les données… du terrain !...</a:t>
            </a:r>
            <a:endParaRPr b="1" sz="18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21"/>
          <p:cNvSpPr/>
          <p:nvPr/>
        </p:nvSpPr>
        <p:spPr>
          <a:xfrm rot="-355994">
            <a:off x="367811" y="254837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 rot="-355994">
            <a:off x="367811" y="33367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14368" r="0" t="0"/>
          <a:stretch/>
        </p:blipFill>
        <p:spPr>
          <a:xfrm>
            <a:off x="5351227" y="2047563"/>
            <a:ext cx="3524897" cy="26251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2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